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Average-regular.fntdata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261d02805_2_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8261d02805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261d02805_2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8261d02805_2_1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Top 5’s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Builder:</a:t>
            </a:r>
            <a:endParaRPr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Reduce Dependencies </a:t>
            </a:r>
            <a:endParaRPr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2. Run the C.I.S. benchmarks on your container env.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(don’t get stuck when your images won’t run in prod)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3. Add HEALTHCHECK inside your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4.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Defender: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1. Curate container images (Vuln. Scanning) (set them up for your developers)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2. Require and Audit log outputs (centralized)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3. Maintain Realtime visibility of you container env.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4. Run the C.I.S. benchmarks on your container env.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Breaker:</a:t>
            </a:r>
            <a:endParaRPr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Start building a curated list of sites with ”DockerFiles”</a:t>
            </a:r>
            <a:endParaRPr/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Setup to test vulnerabilities.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2. Start digging into the communications between orchestration systems and container runtimes.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3. Brush up on your kernel exploitation techniques.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4.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8261d02805_2_183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261d02805_2_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8261d02805_2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261d02805_2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g8261d02805_2_2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This years theme of Kernelcon is “origin story”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What all these different disciplines thought me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Patience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Forgiveness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Compassion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8261d02805_2_200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261d02805_2_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8261d02805_2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261d02805_2_2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8261d02805_2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261d02805_2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g8261d02805_2_2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CGROUPS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Kernel Capabilities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</p:txBody>
      </p:sp>
      <p:sp>
        <p:nvSpPr>
          <p:cNvPr id="290" name="Google Shape;290;g8261d02805_2_224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261d02805_2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g8261d02805_2_2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Namespaces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On Windows it’s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controls  implemented by (Windows host compute service)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Hyper-v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8261d02805_2_233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261d02805_2_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8261d02805_2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261d02805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g8261d02805_2_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8261d02805_2_104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261d02805_2_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8261d02805_2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261d02805_2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g8261d02805_2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Why: should I consider containers over other tech (With specifics) We already have virtual machines what should we use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Tighter matching to the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Using only the resources needed to run the code produced. (lib’s dependencies)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Build once / run anywhere (you can run a container for the host arch)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Bottom line: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Single workload : use containers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Multiple workloads simultaneously: use virtualization.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Nobody said you cant use BOTH, Hyper-V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</p:txBody>
      </p:sp>
      <p:sp>
        <p:nvSpPr>
          <p:cNvPr id="193" name="Google Shape;193;g8261d02805_2_132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261d02805_2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8261d02805_2_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[Builder]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Chroot was used extensively in the past to assist with build environments.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Leveraging the additional capabilities of process isolation that have been added into the Kernel, Build architects started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How: Leveraging containers to do the hard work / Demo (With specifics) I'll touch on automation, ease of use, orchestration,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Demo buiuld/edit with commit, pull request and auto deploy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</p:txBody>
      </p:sp>
      <p:sp>
        <p:nvSpPr>
          <p:cNvPr id="205" name="Google Shape;205;g8261d02805_2_148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261d02805_2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g8261d02805_2_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How: Can containers improve the security posture and how. / Demo (With specifics), attack surface reduction, scanning, kernel namespace,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seccomp (short for secure computing mode) is a computer security facility in the Linux kernel. It was merged into the Linux kernel mainline in kernel version 2.6.12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The power of leveraging an orchestration platform (Rancher / Kubernetes / Swarm)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Seccomp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Namespaces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On Windows it’s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controls  implemented by (Windows host compute service)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Hyper-v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Namespaces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https://github.com/docker/docker-bench-security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https://github.com/anchore/anchore-engine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https://github.com/coreos/clair#kubernetes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https://github.com/cilium/cilium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https://github.com/draios/falco/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#AppArmor profile generator for Docker containers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https://github.com/genuinetools/bane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https://github.com/docker-slim/docker-slim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https://blog.aquasec.com/windows-host-compute-service-shim-remote-code-execution-vulnerability-cve-2018-8115</a:t>
            </a:r>
            <a:endParaRPr/>
          </a:p>
        </p:txBody>
      </p:sp>
      <p:sp>
        <p:nvSpPr>
          <p:cNvPr id="215" name="Google Shape;215;g8261d02805_2_157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261d02805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g8261d02805_2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Common Attacks, misconfigurations, defaults,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By using the “docker diff” command or the “docker history” command you could script analysis of how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Place the “tmpfs” folders.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run –read-only --rm -it --name dvwa -p 8080:80 -v /etc:/</a:t>
            </a:r>
            <a:r>
              <a:rPr lang="en"/>
              <a:t>var/www/html/etc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vulnerables/web-dvwa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en"/>
              <a:t>Just how powerful “—read-only” flag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en"/>
              <a:t>&lt;Click&gt;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en"/>
              <a:t>Just how frustrating this same flag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11430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en"/>
              <a:t>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$ while :; do test $(docker diff node-hack | wc -l) -gt 0 &amp;&amp; docker kill node-hack; sleep 3;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# in a different terminal: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$ while :; do docker run -it --rm -p 1337:1337 --name node-hack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jerbi/node-hack</a:t>
            </a:r>
            <a:r>
              <a:rPr lang="en"/>
              <a:t>; sleep 2;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Rinse, repeat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Credential steeling / reuse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Poisoned containers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Miss configuration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https://github.com/ttimasdf/docker-cve-search. (offline cve search)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Jay Beal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https://www.youtube.com/watch?v=fZJ-5rAwcp0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Use docker to experiment with new exploits.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https://github.com/Semmle/SecurityExploits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https://libs.garden/docker/similar/vulhub/vulhub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8261d02805_2_166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261d02805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g8261d02805_2_1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Less Common Attacks / Demo, privilege escalation, service account reuse,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Bust-a-kube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Compromise Container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mount | grep –I kubernetes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ls /run/secrets/kubernetes.io/serviceaccount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Should see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ca.crt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namespace (which namespace am I 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Upload “kubectl”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kubectl –token=`cat /run/secrets/kubernetes.io/serviceaccount/token` --certificate-authority=/run/secrets/kubernetes.io/serviceaccount/ca.crt –server=https://`echo $KUBERNETES_SERVICE_HOST`:`echo $KUBERNETES_SERVICE_PORT`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None/>
            </a:pPr>
            <a:r>
              <a:rPr lang="en">
                <a:solidFill>
                  <a:srgbClr val="CBA97B"/>
                </a:solidFill>
              </a:rPr>
              <a:t>kubectl auth can-i exec pods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BA97B"/>
              </a:solidFill>
            </a:endParaRPr>
          </a:p>
        </p:txBody>
      </p:sp>
      <p:sp>
        <p:nvSpPr>
          <p:cNvPr id="235" name="Google Shape;235;g8261d02805_2_175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 rot="5400000">
            <a:off x="2940249" y="-942380"/>
            <a:ext cx="3263503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7" name="Google Shape;117;p23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9" name="Google Shape;119;p23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2C3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2C3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28650" y="1369219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b="0" i="0" sz="9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11" Type="http://schemas.openxmlformats.org/officeDocument/2006/relationships/image" Target="../media/image21.jpg"/><Relationship Id="rId10" Type="http://schemas.openxmlformats.org/officeDocument/2006/relationships/image" Target="../media/image16.jpg"/><Relationship Id="rId9" Type="http://schemas.openxmlformats.org/officeDocument/2006/relationships/image" Target="../media/image15.gif"/><Relationship Id="rId5" Type="http://schemas.openxmlformats.org/officeDocument/2006/relationships/image" Target="../media/image9.jpg"/><Relationship Id="rId6" Type="http://schemas.openxmlformats.org/officeDocument/2006/relationships/image" Target="../media/image2.jpg"/><Relationship Id="rId7" Type="http://schemas.openxmlformats.org/officeDocument/2006/relationships/image" Target="../media/image6.jpg"/><Relationship Id="rId8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11.gif"/><Relationship Id="rId6" Type="http://schemas.openxmlformats.org/officeDocument/2006/relationships/image" Target="../media/image18.gif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/>
          <p:nvPr/>
        </p:nvSpPr>
        <p:spPr>
          <a:xfrm>
            <a:off x="0" y="-2381"/>
            <a:ext cx="9144000" cy="51458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241697" y="241697"/>
            <a:ext cx="8679656" cy="466010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/>
          <p:nvPr>
            <p:ph type="ctrTitle"/>
          </p:nvPr>
        </p:nvSpPr>
        <p:spPr>
          <a:xfrm>
            <a:off x="1143000" y="841772"/>
            <a:ext cx="6858000" cy="213002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3900"/>
              <a:buFont typeface="Calibri"/>
              <a:buNone/>
            </a:pPr>
            <a:r>
              <a:rPr b="1" i="0" lang="en" sz="39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K8S</a:t>
            </a:r>
            <a:br>
              <a:rPr b="1" i="0" lang="en" sz="39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39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br>
              <a:rPr b="1" i="0" lang="en" sz="39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39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BREAK</a:t>
            </a:r>
            <a:br>
              <a:rPr b="1" i="0" lang="en" sz="39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39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DEFEND</a:t>
            </a:r>
            <a:endParaRPr sz="1100"/>
          </a:p>
        </p:txBody>
      </p:sp>
      <p:cxnSp>
        <p:nvCxnSpPr>
          <p:cNvPr id="149" name="Google Shape;149;p27"/>
          <p:cNvCxnSpPr/>
          <p:nvPr/>
        </p:nvCxnSpPr>
        <p:spPr>
          <a:xfrm>
            <a:off x="3543300" y="3082528"/>
            <a:ext cx="2057400" cy="0"/>
          </a:xfrm>
          <a:prstGeom prst="straightConnector1">
            <a:avLst/>
          </a:prstGeom>
          <a:noFill/>
          <a:ln cap="flat" cmpd="sng" w="12700">
            <a:solidFill>
              <a:srgbClr val="D9D9D9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896" y="3330178"/>
            <a:ext cx="4698206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/>
        </p:nvSpPr>
        <p:spPr>
          <a:xfrm>
            <a:off x="264319" y="129778"/>
            <a:ext cx="6163865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Namespaces</a:t>
            </a:r>
            <a:endParaRPr sz="1100"/>
          </a:p>
        </p:txBody>
      </p:sp>
      <p:sp>
        <p:nvSpPr>
          <p:cNvPr id="248" name="Google Shape;248;p36"/>
          <p:cNvSpPr txBox="1"/>
          <p:nvPr/>
        </p:nvSpPr>
        <p:spPr>
          <a:xfrm>
            <a:off x="453628" y="791764"/>
            <a:ext cx="7683103" cy="29777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Kernel enforced user space views.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Peer</a:t>
            </a:r>
            <a:endParaRPr sz="1100"/>
          </a:p>
          <a:p>
            <a:pPr indent="0" lvl="6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UTS</a:t>
            </a: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b="0" i="0" lang="en" sz="12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No really “this is your hostname</a:t>
            </a:r>
            <a:endParaRPr sz="1100"/>
          </a:p>
          <a:p>
            <a:pPr indent="0" lvl="6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NET</a:t>
            </a: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0" i="0" lang="en" sz="12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 using this to allow C-2-C and C-2-H IP 		</a:t>
            </a:r>
            <a:endParaRPr sz="1100"/>
          </a:p>
          <a:p>
            <a:pPr indent="0" lvl="7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communication. (own stack, routing etc. i.e. veth)</a:t>
            </a:r>
            <a:endParaRPr b="0" i="0" sz="1500" u="none" cap="none" strike="noStrik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6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MNT</a:t>
            </a: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0" i="0" lang="en" sz="12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used to manage filesystem mount points.</a:t>
            </a:r>
            <a:endParaRPr sz="1100"/>
          </a:p>
          <a:p>
            <a:pPr indent="0" lvl="6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1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IPC</a:t>
            </a: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0" i="0" lang="en" sz="12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Widely unused by anyone.  “</a:t>
            </a:r>
            <a:r>
              <a:rPr b="0" i="0" lang="en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--ipc private</a:t>
            </a:r>
            <a:r>
              <a:rPr b="0" i="0" lang="en" sz="12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  <a:p>
            <a:pPr indent="0" lvl="6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Hierarchies: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PID</a:t>
            </a: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0" i="0" lang="en" sz="12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 makes use of this to setup the inner process tree, i.e. starting at PID # 1 etc.</a:t>
            </a:r>
            <a:endParaRPr b="0" i="0" sz="1500" u="none" cap="none" strike="noStrik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0" i="0" lang="en" sz="12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 allows you to map or re-map inner container users to “NODE” or “HOST” users.</a:t>
            </a:r>
            <a:endParaRPr b="0" i="0" sz="1500" u="none" cap="none" strike="noStrik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Cgroups</a:t>
            </a: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0" i="0" lang="en" sz="12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Designed to “hide” system limits / limitations.</a:t>
            </a:r>
            <a:endParaRPr sz="1100"/>
          </a:p>
        </p:txBody>
      </p:sp>
      <p:pic>
        <p:nvPicPr>
          <p:cNvPr id="249" name="Google Shape;24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771" y="791765"/>
            <a:ext cx="3657600" cy="2050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264319" y="129778"/>
            <a:ext cx="6163865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Seccomp </a:t>
            </a: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(Secure computing mode)</a:t>
            </a:r>
            <a:endParaRPr sz="1100"/>
          </a:p>
        </p:txBody>
      </p:sp>
      <p:sp>
        <p:nvSpPr>
          <p:cNvPr id="256" name="Google Shape;256;p37"/>
          <p:cNvSpPr txBox="1"/>
          <p:nvPr/>
        </p:nvSpPr>
        <p:spPr>
          <a:xfrm>
            <a:off x="264319" y="753665"/>
            <a:ext cx="7683103" cy="44315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As stated this is currently a Linux only technology.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If you wanted to achieve a similar technique on windows you would have to make use on EMET and HIPS.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Arial"/>
              <a:buChar char="•"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Kernel dependent.    (&gt;= 2.6.29)  armv6,7,8 too ☺</a:t>
            </a:r>
            <a:endParaRPr sz="1100"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Arial"/>
              <a:buChar char="•"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Must be compiled in.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$ grep CONFIG_SECCOMP= /boot/config-$(uname -r)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Look for:</a:t>
            </a:r>
            <a:endParaRPr sz="1100"/>
          </a:p>
          <a:p>
            <a: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CONFIG_SECCOMP=y</a:t>
            </a:r>
            <a:endParaRPr sz="1100"/>
          </a:p>
          <a:p>
            <a: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CONFIG_SECCOMP_FILTER=y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Arial"/>
              <a:buChar char="•"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On a 64bit system there are something like 548 syscalls</a:t>
            </a:r>
            <a:endParaRPr sz="1100"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Arial"/>
              <a:buChar char="•"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There are 306 syscall filters in the docker “default” BPF profile.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Beware:  </a:t>
            </a:r>
            <a:r>
              <a:rPr b="0" i="0" lang="en" sz="1400" u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--security-opt seccomp=unconfined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So how do we create a policy for system calls?</a:t>
            </a:r>
            <a:endParaRPr sz="1100"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Arial"/>
              <a:buChar char="•"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Manually create the policy (Guess)</a:t>
            </a:r>
            <a:endParaRPr sz="1100"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Arial"/>
              <a:buChar char="•"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Leverage existing tools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35719" y="4770834"/>
            <a:ext cx="3311128" cy="484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https://github.com/david942j/seccomp-tools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3800475" y="4770834"/>
            <a:ext cx="3429000" cy="484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https://github.com/docker-slim/docker-slim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1131" y="1649015"/>
            <a:ext cx="3663553" cy="2740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694134" y="1092994"/>
            <a:ext cx="7755731" cy="21466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N.I.S.T. 800-190 </a:t>
            </a: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(April 10 2017)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 C.I.S.  </a:t>
            </a: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(docker-bench-security) [  https://github.com/docker/docker-bench-security  ]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Kubernetes C.I.S.</a:t>
            </a: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(kube-bench) [  https://github.com/aquasecurity/kube-bench  ]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Use a runtime security / monitoring framework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Falco / anchore   Twistlock / Aqua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Privately store and continuously scan your container images.</a:t>
            </a: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 (Registry)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Sonatype (Nexus OSS) / Jfrog (Artifactory)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n" sz="1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--read-only</a:t>
            </a: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” if you can “get away with it”</a:t>
            </a:r>
            <a:endParaRPr sz="1100"/>
          </a:p>
        </p:txBody>
      </p:sp>
      <p:sp>
        <p:nvSpPr>
          <p:cNvPr id="267" name="Google Shape;267;p38"/>
          <p:cNvSpPr/>
          <p:nvPr/>
        </p:nvSpPr>
        <p:spPr>
          <a:xfrm>
            <a:off x="366713" y="614363"/>
            <a:ext cx="8410575" cy="3458765"/>
          </a:xfrm>
          <a:custGeom>
            <a:rect b="b" l="l" r="r" t="t"/>
            <a:pathLst>
              <a:path extrusionOk="0" h="4611030" w="11212605">
                <a:moveTo>
                  <a:pt x="0" y="0"/>
                </a:moveTo>
                <a:lnTo>
                  <a:pt x="11212605" y="0"/>
                </a:lnTo>
                <a:lnTo>
                  <a:pt x="10632016" y="238759"/>
                </a:lnTo>
                <a:lnTo>
                  <a:pt x="182781" y="238759"/>
                </a:lnTo>
                <a:lnTo>
                  <a:pt x="182781" y="4535864"/>
                </a:lnTo>
                <a:lnTo>
                  <a:pt x="0" y="4611030"/>
                </a:lnTo>
                <a:lnTo>
                  <a:pt x="0" y="0"/>
                </a:lnTo>
                <a:close/>
              </a:path>
            </a:pathLst>
          </a:custGeom>
          <a:solidFill>
            <a:srgbClr val="CBA97B"/>
          </a:solidFill>
          <a:ln cap="flat" cmpd="sng" w="12700">
            <a:solidFill>
              <a:srgbClr val="2F528F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366713" y="167878"/>
            <a:ext cx="1339453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Great Advice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321469" y="229790"/>
            <a:ext cx="2256234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Common Attacks</a:t>
            </a:r>
            <a:endParaRPr sz="1100"/>
          </a:p>
        </p:txBody>
      </p:sp>
      <p:pic>
        <p:nvPicPr>
          <p:cNvPr descr="A picture containing person, girl, outdoor, building&#10;&#10;Description automatically generated" id="275" name="Google Shape;2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769" y="1070372"/>
            <a:ext cx="476250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/>
        </p:nvSpPr>
        <p:spPr>
          <a:xfrm>
            <a:off x="321469" y="1070372"/>
            <a:ext cx="3776662" cy="34397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Misconfigurations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--privileged AND  --security-opt label=disable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host insecure,  container runtims run as root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Defaults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Doing nothing, not protecting endpoints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”I use StackOverflow as my RunBook” ☺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Ignorance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Not checking source images (poisoned images) [Think BitTorrent or Warez for dev’s]</a:t>
            </a:r>
            <a:endParaRPr sz="1100"/>
          </a:p>
        </p:txBody>
      </p:sp>
      <p:sp>
        <p:nvSpPr>
          <p:cNvPr id="277" name="Google Shape;277;p39"/>
          <p:cNvSpPr txBox="1"/>
          <p:nvPr/>
        </p:nvSpPr>
        <p:spPr>
          <a:xfrm>
            <a:off x="3308747" y="97631"/>
            <a:ext cx="2526506" cy="8072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1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CVE-2019-5736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--userns-remap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261938" y="240506"/>
            <a:ext cx="6254353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Less Common Attacks:</a:t>
            </a:r>
            <a:endParaRPr sz="1100"/>
          </a:p>
        </p:txBody>
      </p:sp>
      <p:sp>
        <p:nvSpPr>
          <p:cNvPr id="284" name="Google Shape;284;p40"/>
          <p:cNvSpPr txBox="1"/>
          <p:nvPr/>
        </p:nvSpPr>
        <p:spPr>
          <a:xfrm>
            <a:off x="261938" y="958453"/>
            <a:ext cx="3562350" cy="9013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Orchestration leverage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Improper RBAC</a:t>
            </a:r>
            <a:endParaRPr sz="1100"/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Kernel vulnerabilities</a:t>
            </a:r>
            <a:endParaRPr sz="1100"/>
          </a:p>
        </p:txBody>
      </p:sp>
      <p:pic>
        <p:nvPicPr>
          <p:cNvPr descr="A screen shot of a person&#10;&#10;Description automatically generated" id="285" name="Google Shape;28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4288" y="1512094"/>
            <a:ext cx="5183981" cy="290393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0"/>
          <p:cNvSpPr txBox="1"/>
          <p:nvPr/>
        </p:nvSpPr>
        <p:spPr>
          <a:xfrm>
            <a:off x="519113" y="2634853"/>
            <a:ext cx="2482453" cy="7155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100"/>
              <a:buFont typeface="Calibri"/>
              <a:buNone/>
            </a:pPr>
            <a:r>
              <a:rPr b="0" i="0" lang="en" sz="21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Exercises, a little later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100"/>
              <a:buFont typeface="Calibri"/>
              <a:buNone/>
            </a:pPr>
            <a:r>
              <a:rPr b="0" i="0" lang="en" sz="21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1940719" y="716756"/>
            <a:ext cx="3609975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		(Where do we go from here?)</a:t>
            </a:r>
            <a:endParaRPr sz="1100"/>
          </a:p>
        </p:txBody>
      </p:sp>
      <p:sp>
        <p:nvSpPr>
          <p:cNvPr id="294" name="Google Shape;294;p41"/>
          <p:cNvSpPr txBox="1"/>
          <p:nvPr/>
        </p:nvSpPr>
        <p:spPr>
          <a:xfrm>
            <a:off x="267890" y="1338263"/>
            <a:ext cx="3929063" cy="13156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Builder:</a:t>
            </a:r>
            <a:endParaRPr sz="1100"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AutoNum type="arabicPeriod"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Reduce Dependencies </a:t>
            </a:r>
            <a:endParaRPr sz="1100"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AutoNum type="arabicPeriod"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2. Run the C.I.S. benchmarks on your container env.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(don’t get stuck when your images won’t run in prod)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3. Add HEALTHCHECK inside your images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1940719" y="3619500"/>
            <a:ext cx="5595938" cy="13168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Defender: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1. Curate container images (Vuln. Scanning) (set them up for your developers)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2. Require and Audit log outputs (centralized)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3. Maintain Realtime visibility of you container env.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4. Run the C.I.S. benchmarks on your container env.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4377928" y="1338263"/>
            <a:ext cx="4630340" cy="15228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Breaker:</a:t>
            </a:r>
            <a:endParaRPr sz="1100"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AutoNum type="arabicPeriod"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Start building a curated list of sites with ”DockerFiles”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Setup to test vulnerabilities.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2. Start digging into the communications between orchestration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systems and container runtimes.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3. Brush up on your kernel exploitation techniques.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/>
        </p:nvSpPr>
        <p:spPr>
          <a:xfrm>
            <a:off x="208359" y="147638"/>
            <a:ext cx="5022056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Simple Container Forensics:  </a:t>
            </a: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(Docker specific)</a:t>
            </a:r>
            <a:endParaRPr sz="1100"/>
          </a:p>
        </p:txBody>
      </p:sp>
      <p:sp>
        <p:nvSpPr>
          <p:cNvPr id="304" name="Google Shape;304;p42"/>
          <p:cNvSpPr txBox="1"/>
          <p:nvPr/>
        </p:nvSpPr>
        <p:spPr>
          <a:xfrm>
            <a:off x="208359" y="871538"/>
            <a:ext cx="7489031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By leveraging a few docker commands you can do some rudimentary forensics. </a:t>
            </a:r>
            <a:endParaRPr sz="1100"/>
          </a:p>
        </p:txBody>
      </p:sp>
      <p:sp>
        <p:nvSpPr>
          <p:cNvPr id="305" name="Google Shape;305;p42"/>
          <p:cNvSpPr txBox="1"/>
          <p:nvPr/>
        </p:nvSpPr>
        <p:spPr>
          <a:xfrm>
            <a:off x="208359" y="1503759"/>
            <a:ext cx="1949053" cy="6226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ourier New"/>
              <a:buChar char="o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 diff –h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ourier New"/>
              <a:buChar char="o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 history -h</a:t>
            </a:r>
            <a:endParaRPr sz="1100"/>
          </a:p>
        </p:txBody>
      </p:sp>
      <p:sp>
        <p:nvSpPr>
          <p:cNvPr id="306" name="Google Shape;306;p42"/>
          <p:cNvSpPr txBox="1"/>
          <p:nvPr/>
        </p:nvSpPr>
        <p:spPr>
          <a:xfrm>
            <a:off x="1628775" y="2455069"/>
            <a:ext cx="5599509" cy="19157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 run -it --rm –p 1337 --name node-hack </a:t>
            </a:r>
            <a:r>
              <a:rPr b="0" i="0" lang="en" sz="1500" u="none">
                <a:solidFill>
                  <a:srgbClr val="CBA97B"/>
                </a:solidFill>
                <a:latin typeface="Arial"/>
                <a:ea typeface="Arial"/>
                <a:cs typeface="Arial"/>
                <a:sym typeface="Arial"/>
              </a:rPr>
              <a:t>jerbi/node-hack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Arial"/>
              <a:buNone/>
            </a:pPr>
            <a:r>
              <a:rPr b="0" i="0" lang="en" sz="1500" u="none">
                <a:solidFill>
                  <a:srgbClr val="CBA97B"/>
                </a:solidFill>
                <a:latin typeface="Arial"/>
                <a:ea typeface="Arial"/>
                <a:cs typeface="Arial"/>
                <a:sym typeface="Arial"/>
              </a:rPr>
              <a:t>docker network disconnect demo6_default demo6_node-hack_1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>
              <a:solidFill>
                <a:srgbClr val="CBA9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 </a:t>
            </a:r>
            <a:r>
              <a:rPr b="0" i="0" lang="en" sz="1500" u="none">
                <a:solidFill>
                  <a:srgbClr val="CBA97B"/>
                </a:solidFill>
                <a:latin typeface="Arial"/>
                <a:ea typeface="Arial"/>
                <a:cs typeface="Arial"/>
                <a:sym typeface="Arial"/>
              </a:rPr>
              <a:t>export</a:t>
            </a: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500" u="none">
                <a:solidFill>
                  <a:srgbClr val="CBA97B"/>
                </a:solidFill>
                <a:latin typeface="Arial"/>
                <a:ea typeface="Arial"/>
                <a:cs typeface="Arial"/>
                <a:sym typeface="Arial"/>
              </a:rPr>
              <a:t>--output</a:t>
            </a: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b="0" i="0" lang="en" sz="1500" u="none">
                <a:solidFill>
                  <a:srgbClr val="CBA97B"/>
                </a:solidFill>
                <a:latin typeface="Arial"/>
                <a:ea typeface="Arial"/>
                <a:cs typeface="Arial"/>
                <a:sym typeface="Arial"/>
              </a:rPr>
              <a:t>”hacked_site.tar"</a:t>
            </a: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500" u="none">
                <a:solidFill>
                  <a:srgbClr val="CBA97B"/>
                </a:solidFill>
                <a:latin typeface="Arial"/>
                <a:ea typeface="Arial"/>
                <a:cs typeface="Arial"/>
                <a:sym typeface="Arial"/>
              </a:rPr>
              <a:t>demo6_node-hack_1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 b="0" i="0" sz="1500" u="none">
              <a:solidFill>
                <a:srgbClr val="CBA97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Arial"/>
              <a:buNone/>
            </a:pPr>
            <a:r>
              <a:rPr b="0" i="0" lang="en" sz="1500" u="none">
                <a:solidFill>
                  <a:srgbClr val="CBA97B"/>
                </a:solidFill>
                <a:latin typeface="Arial"/>
                <a:ea typeface="Arial"/>
                <a:cs typeface="Arial"/>
                <a:sym typeface="Arial"/>
              </a:rPr>
              <a:t>docker diff demo6_node-hack_1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>
              <a:solidFill>
                <a:srgbClr val="CBA97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179784" y="159544"/>
            <a:ext cx="1724025" cy="5310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3000"/>
              <a:buFont typeface="Calibri"/>
              <a:buNone/>
            </a:pPr>
            <a:r>
              <a:rPr b="0" i="0" lang="en" sz="30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1100"/>
          </a:p>
        </p:txBody>
      </p:sp>
      <p:sp>
        <p:nvSpPr>
          <p:cNvPr id="157" name="Google Shape;157;p28"/>
          <p:cNvSpPr/>
          <p:nvPr/>
        </p:nvSpPr>
        <p:spPr>
          <a:xfrm>
            <a:off x="179784" y="842963"/>
            <a:ext cx="8409384" cy="3457575"/>
          </a:xfrm>
          <a:custGeom>
            <a:rect b="b" l="l" r="r" t="t"/>
            <a:pathLst>
              <a:path extrusionOk="0" h="4611030" w="11212605">
                <a:moveTo>
                  <a:pt x="0" y="0"/>
                </a:moveTo>
                <a:lnTo>
                  <a:pt x="11212605" y="0"/>
                </a:lnTo>
                <a:lnTo>
                  <a:pt x="10632016" y="238759"/>
                </a:lnTo>
                <a:lnTo>
                  <a:pt x="182781" y="238759"/>
                </a:lnTo>
                <a:lnTo>
                  <a:pt x="182781" y="4535864"/>
                </a:lnTo>
                <a:lnTo>
                  <a:pt x="0" y="4611030"/>
                </a:lnTo>
                <a:lnTo>
                  <a:pt x="0" y="0"/>
                </a:lnTo>
                <a:close/>
              </a:path>
            </a:pathLst>
          </a:custGeom>
          <a:solidFill>
            <a:srgbClr val="CBA97B"/>
          </a:solidFill>
          <a:ln cap="flat" cmpd="sng" w="12700">
            <a:solidFill>
              <a:srgbClr val="2F528F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835819" y="1488281"/>
            <a:ext cx="7753350" cy="27705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Noto Sans Symbols"/>
              <a:buChar char="✔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About Me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Noto Sans Symbols"/>
              <a:buChar char="✔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Quick Primer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Noto Sans Symbols"/>
              <a:buChar char="✔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Builder: </a:t>
            </a: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(Developing / maintaining apps via containers)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Noto Sans Symbols"/>
              <a:buChar char="✔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Defender: </a:t>
            </a: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(Container Security)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Noto Sans Symbols"/>
              <a:buChar char="✔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Breaker: (</a:t>
            </a: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Common attacks)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Noto Sans Symbols"/>
              <a:buChar char="✔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Breaker: (</a:t>
            </a: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Less common attacks)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Noto Sans Symbols"/>
              <a:buChar char="✔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Wrap-Up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Noto Sans Symbols"/>
              <a:buChar char="✔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Noto Sans Symbols"/>
              <a:buChar char="✔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Extra Content (If we have time)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3328988" y="419100"/>
            <a:ext cx="6421040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So Much content, “I know we aren’t going to get to all of it”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279797" y="192881"/>
            <a:ext cx="4036219" cy="3929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100"/>
              <a:buFont typeface="Calibri"/>
              <a:buNone/>
            </a:pPr>
            <a:r>
              <a:rPr b="0" i="0" lang="en" sz="21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$ whoami</a:t>
            </a:r>
            <a:endParaRPr sz="1100"/>
          </a:p>
        </p:txBody>
      </p:sp>
      <p:pic>
        <p:nvPicPr>
          <p:cNvPr descr="A picture containing person, woman, text&#10;&#10;Description automatically generated" id="167" name="Google Shape;16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0713" y="800100"/>
            <a:ext cx="4756546" cy="3532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un on a table&#10;&#10;Description automatically generated" id="168" name="Google Shape;16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4150" y="1237059"/>
            <a:ext cx="3089671" cy="2472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torcycle parked on the side of a road&#10;&#10;Description automatically generated" id="169" name="Google Shape;16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0459" y="685800"/>
            <a:ext cx="48768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torcycle parked on the side of a road&#10;&#10;Description automatically generated" id="170" name="Google Shape;17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0128" y="723900"/>
            <a:ext cx="2763440" cy="3684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table, sitting&#10;&#10;Description automatically generated" id="171" name="Google Shape;171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9347" y="2613422"/>
            <a:ext cx="2600325" cy="194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42259" y="721519"/>
            <a:ext cx="16954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open computer sitting on a table&#10;&#10;Description automatically generated" id="173" name="Google Shape;173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22081" y="2571750"/>
            <a:ext cx="2626519" cy="197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97906" y="640556"/>
            <a:ext cx="1404937" cy="187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213122" y="186928"/>
            <a:ext cx="1353740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Quick Primer</a:t>
            </a:r>
            <a:endParaRPr sz="1100"/>
          </a:p>
        </p:txBody>
      </p:sp>
      <p:pic>
        <p:nvPicPr>
          <p:cNvPr descr="A pile of rocks&#10;&#10;Description automatically generated" id="181" name="Google Shape;18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2371" y="700088"/>
            <a:ext cx="322897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272653" y="700088"/>
            <a:ext cx="5185171" cy="19169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Noto Sans Symbols"/>
              <a:buChar char="⮚"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Process isolation tech is old!</a:t>
            </a:r>
            <a:endParaRPr sz="1100"/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Calibri"/>
              <a:buNone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	Remember “chroot”? (circa 1982)</a:t>
            </a:r>
            <a:endParaRPr sz="1100"/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Noto Sans Symbols"/>
              <a:buChar char="⮚"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Used commonly in build systems and honeypots</a:t>
            </a:r>
            <a:endParaRPr sz="1100"/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Noto Sans Symbols"/>
              <a:buChar char="⮚"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2005 Sun “Solaris Containers”</a:t>
            </a:r>
            <a:endParaRPr sz="1100"/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Noto Sans Symbols"/>
              <a:buChar char="⮚"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2008’ish LXC and later “Docker”</a:t>
            </a:r>
            <a:endParaRPr sz="1100"/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Noto Sans Symbols"/>
              <a:buChar char="⮚"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“Containers” or more specifically container runtimes are NOT virtualization.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5642371" y="2433638"/>
            <a:ext cx="1932384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400"/>
              <a:buFont typeface="Calibri"/>
              <a:buNone/>
            </a:pPr>
            <a:r>
              <a:rPr b="0" i="0" lang="en" sz="1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It’s a “Jail” ~ Bill Cheswick</a:t>
            </a:r>
            <a:endParaRPr sz="1100"/>
          </a:p>
        </p:txBody>
      </p:sp>
      <p:pic>
        <p:nvPicPr>
          <p:cNvPr descr="A picture containing floor, black, building, indoor&#10;&#10;Description automatically generated" id="184" name="Google Shape;18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928" y="1678781"/>
            <a:ext cx="4866084" cy="208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8288" y="1678781"/>
            <a:ext cx="3659981" cy="206216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1716881" y="3920728"/>
            <a:ext cx="1806178" cy="4393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Virtualization</a:t>
            </a:r>
            <a:endParaRPr sz="1100"/>
          </a:p>
        </p:txBody>
      </p:sp>
      <p:sp>
        <p:nvSpPr>
          <p:cNvPr id="187" name="Google Shape;187;p30"/>
          <p:cNvSpPr txBox="1"/>
          <p:nvPr/>
        </p:nvSpPr>
        <p:spPr>
          <a:xfrm>
            <a:off x="6141244" y="3900488"/>
            <a:ext cx="2232421" cy="8084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Process isolation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a.k.a. Containers</a:t>
            </a:r>
            <a:endParaRPr sz="1100"/>
          </a:p>
        </p:txBody>
      </p:sp>
      <p:sp>
        <p:nvSpPr>
          <p:cNvPr id="188" name="Google Shape;188;p30"/>
          <p:cNvSpPr txBox="1"/>
          <p:nvPr/>
        </p:nvSpPr>
        <p:spPr>
          <a:xfrm>
            <a:off x="272653" y="2534840"/>
            <a:ext cx="5075634" cy="14537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Noto Sans Symbols"/>
              <a:buChar char="⮚"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Resource waste reduction (virtual hardware)</a:t>
            </a:r>
            <a:endParaRPr sz="1100"/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Noto Sans Symbols"/>
              <a:buChar char="⮚"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Containers “share” host resources (Kernel)</a:t>
            </a:r>
            <a:endParaRPr sz="1100"/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Noto Sans Symbols"/>
              <a:buChar char="⮚"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Container runtime interaction / orchestration is based on</a:t>
            </a:r>
            <a:endParaRPr sz="1100"/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Noto Sans Symbols"/>
              <a:buChar char="⮚"/>
            </a:pP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Declarative descriptions making it much easier for developers to “spin up” their own resources (may be good, may be bad!)</a:t>
            </a:r>
            <a:endParaRPr sz="1100"/>
          </a:p>
        </p:txBody>
      </p:sp>
      <p:pic>
        <p:nvPicPr>
          <p:cNvPr descr="A screenshot of a cell phone&#10;&#10;Description automatically generated" id="189" name="Google Shape;18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9194" y="859631"/>
            <a:ext cx="6796087" cy="3637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694134" y="1092994"/>
            <a:ext cx="7755731" cy="22848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Chroot was used extensively in the past to assist with build environments.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As kernel capabilities and protections got better, so did their adoption and use in the build process.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Eventually someone just asked the question “Why duplicate all the work?”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It’s cheap, personal dev. Stacks or team stacks.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Control dependency and “setup” hell.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docker-compose integration into your IDE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366713" y="614363"/>
            <a:ext cx="8410575" cy="3458765"/>
          </a:xfrm>
          <a:custGeom>
            <a:rect b="b" l="l" r="r" t="t"/>
            <a:pathLst>
              <a:path extrusionOk="0" h="4611030" w="11212605">
                <a:moveTo>
                  <a:pt x="0" y="0"/>
                </a:moveTo>
                <a:lnTo>
                  <a:pt x="11212605" y="0"/>
                </a:lnTo>
                <a:lnTo>
                  <a:pt x="10632016" y="238759"/>
                </a:lnTo>
                <a:lnTo>
                  <a:pt x="182781" y="238759"/>
                </a:lnTo>
                <a:lnTo>
                  <a:pt x="182781" y="4535864"/>
                </a:lnTo>
                <a:lnTo>
                  <a:pt x="0" y="4611030"/>
                </a:lnTo>
                <a:lnTo>
                  <a:pt x="0" y="0"/>
                </a:lnTo>
                <a:close/>
              </a:path>
            </a:pathLst>
          </a:custGeom>
          <a:solidFill>
            <a:srgbClr val="CBA97B"/>
          </a:solidFill>
          <a:ln cap="flat" cmpd="sng" w="12700">
            <a:solidFill>
              <a:srgbClr val="2F528F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366713" y="167878"/>
            <a:ext cx="1657350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Why?, Why not!</a:t>
            </a:r>
            <a:endParaRPr sz="1100"/>
          </a:p>
        </p:txBody>
      </p:sp>
      <p:pic>
        <p:nvPicPr>
          <p:cNvPr descr="A screen shot of a person&#10;&#10;Description automatically generated"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7413" y="2344340"/>
            <a:ext cx="1639490" cy="267176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694134" y="3638550"/>
            <a:ext cx="5197078" cy="11775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Use multi-stage builds</a:t>
            </a:r>
            <a:endParaRPr sz="1100"/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Use “</a:t>
            </a:r>
            <a:r>
              <a:rPr b="0" i="0" lang="en" sz="1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scratch</a:t>
            </a: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” within Dockerfile “if you can”</a:t>
            </a:r>
            <a:endParaRPr sz="1100"/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Add “</a:t>
            </a:r>
            <a:r>
              <a:rPr b="0" i="0" lang="en" sz="1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—no-install-recommends</a:t>
            </a: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” to </a:t>
            </a:r>
            <a:r>
              <a:rPr b="0" i="0" lang="en" sz="1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apt-get</a:t>
            </a: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 calls</a:t>
            </a:r>
            <a:endParaRPr sz="1100"/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Use reduction tools like “Docker-Slim”</a:t>
            </a:r>
            <a:endParaRPr sz="1100"/>
          </a:p>
        </p:txBody>
      </p:sp>
      <p:sp>
        <p:nvSpPr>
          <p:cNvPr id="201" name="Google Shape;201;p31"/>
          <p:cNvSpPr txBox="1"/>
          <p:nvPr/>
        </p:nvSpPr>
        <p:spPr>
          <a:xfrm>
            <a:off x="694134" y="3125390"/>
            <a:ext cx="3677840" cy="4393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Reduce container image size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694134" y="1092994"/>
            <a:ext cx="7755731" cy="39469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Leverage existing hardening systems like:</a:t>
            </a:r>
            <a:endParaRPr sz="1100"/>
          </a:p>
          <a:p>
            <a:pPr indent="-2159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TOMOYO</a:t>
            </a:r>
            <a:endParaRPr sz="1100"/>
          </a:p>
          <a:p>
            <a:pPr indent="-2159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AppArmor (great doc’s on Docker site)</a:t>
            </a:r>
            <a:endParaRPr sz="1100"/>
          </a:p>
          <a:p>
            <a:pPr indent="-2159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SELinux (Extensive documentation)</a:t>
            </a:r>
            <a:endParaRPr sz="1100"/>
          </a:p>
          <a:p>
            <a:pPr indent="-2159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GRSEC</a:t>
            </a:r>
            <a:endParaRPr sz="1100"/>
          </a:p>
          <a:p>
            <a:pPr indent="-2159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endParaRPr sz="1100"/>
          </a:p>
          <a:p>
            <a:pPr indent="-2159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Avoid “</a:t>
            </a: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--link</a:t>
            </a: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  <a:p>
            <a:pPr indent="-2159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Make use of “</a:t>
            </a: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—icc=false</a:t>
            </a: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” if the container isn’t hosting anything …</a:t>
            </a:r>
            <a:endParaRPr sz="1100"/>
          </a:p>
          <a:p>
            <a: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You can always force container processes to use exposed ports.</a:t>
            </a:r>
            <a:endParaRPr sz="1100"/>
          </a:p>
          <a:p>
            <a:pPr indent="-2159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Use isolated networks or encrypted overlay networks if using multiple hosts</a:t>
            </a:r>
            <a:endParaRPr sz="1100"/>
          </a:p>
          <a:p>
            <a: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network create -d overlay --attachable my-attachable-overlay </a:t>
            </a:r>
            <a:endParaRPr sz="1100"/>
          </a:p>
          <a:p>
            <a:pPr indent="-21590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b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/>
          </a:p>
        </p:txBody>
      </p:sp>
      <p:sp>
        <p:nvSpPr>
          <p:cNvPr id="209" name="Google Shape;209;p32"/>
          <p:cNvSpPr/>
          <p:nvPr/>
        </p:nvSpPr>
        <p:spPr>
          <a:xfrm>
            <a:off x="366713" y="614363"/>
            <a:ext cx="8410575" cy="3458765"/>
          </a:xfrm>
          <a:custGeom>
            <a:rect b="b" l="l" r="r" t="t"/>
            <a:pathLst>
              <a:path extrusionOk="0" h="4611030" w="11212605">
                <a:moveTo>
                  <a:pt x="0" y="0"/>
                </a:moveTo>
                <a:lnTo>
                  <a:pt x="11212605" y="0"/>
                </a:lnTo>
                <a:lnTo>
                  <a:pt x="10632016" y="238759"/>
                </a:lnTo>
                <a:lnTo>
                  <a:pt x="182781" y="238759"/>
                </a:lnTo>
                <a:lnTo>
                  <a:pt x="182781" y="4535864"/>
                </a:lnTo>
                <a:lnTo>
                  <a:pt x="0" y="4611030"/>
                </a:lnTo>
                <a:lnTo>
                  <a:pt x="0" y="0"/>
                </a:lnTo>
                <a:close/>
              </a:path>
            </a:pathLst>
          </a:custGeom>
          <a:solidFill>
            <a:srgbClr val="CBA97B"/>
          </a:solidFill>
          <a:ln cap="flat" cmpd="sng" w="12700">
            <a:solidFill>
              <a:srgbClr val="2F528F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366713" y="167878"/>
            <a:ext cx="2199084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Start with a good host</a:t>
            </a:r>
            <a:endParaRPr sz="1100"/>
          </a:p>
        </p:txBody>
      </p:sp>
      <p:pic>
        <p:nvPicPr>
          <p:cNvPr descr="A cat with its mouth open&#10;&#10;Description automatically generated" id="211" name="Google Shape;21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9034" y="1045369"/>
            <a:ext cx="3003946" cy="225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694134" y="1092994"/>
            <a:ext cx="7755731" cy="39469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 runs as root!!  (non-root can access it but …)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Remap inner container users to non-root users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dockerd --userns-remap="testuser:testuser"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Support for the “</a:t>
            </a:r>
            <a:r>
              <a:rPr b="0" i="0" lang="en" sz="1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--user</a:t>
            </a: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” command is limited to “</a:t>
            </a:r>
            <a:r>
              <a:rPr b="0" i="0" lang="en" sz="1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CI/CD systems may need to augment there yaml via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bash wrapping.  i.e. “${THIS_UID}”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THIS_UID=$(id -u):$(id -g) docker-compose up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1100"/>
          </a:p>
          <a:p>
            <a:pPr indent="-1143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Avoid using “</a:t>
            </a: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--bind</a:t>
            </a: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  <a:p>
            <a:pPr indent="-1143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Use centralized (managed/backed up) storage drivers</a:t>
            </a:r>
            <a:endParaRPr sz="1100"/>
          </a:p>
          <a:p>
            <a: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“for the love of God no NFS, or NFSv4 if you have to”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366713" y="614363"/>
            <a:ext cx="8410575" cy="3458765"/>
          </a:xfrm>
          <a:custGeom>
            <a:rect b="b" l="l" r="r" t="t"/>
            <a:pathLst>
              <a:path extrusionOk="0" h="4611030" w="11212605">
                <a:moveTo>
                  <a:pt x="0" y="0"/>
                </a:moveTo>
                <a:lnTo>
                  <a:pt x="11212605" y="0"/>
                </a:lnTo>
                <a:lnTo>
                  <a:pt x="10632016" y="238759"/>
                </a:lnTo>
                <a:lnTo>
                  <a:pt x="182781" y="238759"/>
                </a:lnTo>
                <a:lnTo>
                  <a:pt x="182781" y="4535864"/>
                </a:lnTo>
                <a:lnTo>
                  <a:pt x="0" y="4611030"/>
                </a:lnTo>
                <a:lnTo>
                  <a:pt x="0" y="0"/>
                </a:lnTo>
                <a:close/>
              </a:path>
            </a:pathLst>
          </a:custGeom>
          <a:solidFill>
            <a:srgbClr val="CBA97B"/>
          </a:solidFill>
          <a:ln cap="flat" cmpd="sng" w="12700">
            <a:solidFill>
              <a:srgbClr val="2F528F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366713" y="167878"/>
            <a:ext cx="1325165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User context</a:t>
            </a:r>
            <a:endParaRPr sz="1100"/>
          </a:p>
        </p:txBody>
      </p:sp>
      <p:pic>
        <p:nvPicPr>
          <p:cNvPr descr="A picture containing text, person, book, man&#10;&#10;Description automatically generated" id="221" name="Google Shape;22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2446" y="1238250"/>
            <a:ext cx="2102644" cy="2767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304800" y="776288"/>
            <a:ext cx="7321153" cy="4086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Cgroups</a:t>
            </a:r>
            <a:endParaRPr sz="1100"/>
          </a:p>
          <a:p>
            <a:pPr indent="-2095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control what a process can use.</a:t>
            </a:r>
            <a:endParaRPr sz="1100"/>
          </a:p>
          <a:p>
            <a:pPr indent="-209550" lvl="2" marL="901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Syscslls, (clone,unshare,setns) 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Namespaces</a:t>
            </a:r>
            <a:endParaRPr b="0" i="0" sz="18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control what a process can see.</a:t>
            </a:r>
            <a:endParaRPr sz="1100"/>
          </a:p>
          <a:p>
            <a:pPr indent="-2095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UTS,NET,MNT,IPC (USER)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Seccomp</a:t>
            </a:r>
            <a:endParaRPr sz="1100"/>
          </a:p>
          <a:p>
            <a:pPr indent="-2095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What you can “do”</a:t>
            </a:r>
            <a:endParaRPr sz="1100"/>
          </a:p>
          <a:p>
            <a:pPr indent="-2095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 managed via profiles</a:t>
            </a:r>
            <a:endParaRPr sz="1100"/>
          </a:p>
          <a:p>
            <a:pPr indent="-209550" lvl="2" marL="901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--security-opt seccomp=deny.json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Kernel Capabillitys</a:t>
            </a:r>
            <a:endParaRPr sz="1100"/>
          </a:p>
          <a:p>
            <a:pPr indent="-2095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--cap-drop=all  --cap-add=SYS_TIME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Orchestration Security</a:t>
            </a:r>
            <a:endParaRPr b="0" i="0" sz="18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(RBAC, segmentation, encryption)</a:t>
            </a:r>
            <a:endParaRPr sz="1100"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Host Security</a:t>
            </a:r>
            <a:endParaRPr b="0" i="0" sz="1800" u="none">
              <a:solidFill>
                <a:srgbClr val="CBA97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Remove ssh and local console </a:t>
            </a:r>
            <a:endParaRPr sz="1100"/>
          </a:p>
        </p:txBody>
      </p:sp>
      <p:sp>
        <p:nvSpPr>
          <p:cNvPr id="229" name="Google Shape;229;p34"/>
          <p:cNvSpPr txBox="1"/>
          <p:nvPr/>
        </p:nvSpPr>
        <p:spPr>
          <a:xfrm>
            <a:off x="4333875" y="1094184"/>
            <a:ext cx="4448175" cy="2724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3300"/>
              <a:buFont typeface="Calibri"/>
              <a:buNone/>
            </a:pPr>
            <a:r>
              <a:rPr b="0" i="0" lang="en" sz="33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Containers are processes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3300"/>
              <a:buFont typeface="Calibri"/>
              <a:buNone/>
            </a:pPr>
            <a:r>
              <a:rPr b="0" i="0" lang="en" sz="33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born from tarballs,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3300"/>
              <a:buFont typeface="Calibri"/>
              <a:buNone/>
            </a:pPr>
            <a:r>
              <a:rPr b="0" i="0" lang="en" sz="33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anchored to namespaces;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3300"/>
              <a:buFont typeface="Calibri"/>
              <a:buNone/>
            </a:pPr>
            <a:r>
              <a:rPr b="0" i="0" lang="en" sz="33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controlled by cgroups!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800"/>
              <a:buFont typeface="Calibri"/>
              <a:buNone/>
            </a:pPr>
            <a:r>
              <a:rPr b="0" i="0" lang="en" sz="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~u/honghuac</a:t>
            </a:r>
            <a:endParaRPr sz="1100"/>
          </a:p>
        </p:txBody>
      </p:sp>
      <p:pic>
        <p:nvPicPr>
          <p:cNvPr descr="A sign on the side of the road&#10;&#10;Description automatically generated" id="230" name="Google Shape;23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0765" y="456009"/>
            <a:ext cx="4561284" cy="423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478631" y="236934"/>
            <a:ext cx="3434953" cy="4393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Security / Defense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103" y="4770834"/>
            <a:ext cx="1325165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264319" y="129778"/>
            <a:ext cx="6163865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2400"/>
              <a:buFont typeface="Calibri"/>
              <a:buNone/>
            </a:pPr>
            <a:r>
              <a:rPr b="0" i="0" lang="en" sz="24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Cgroups </a:t>
            </a:r>
            <a:r>
              <a:rPr b="0" i="0" lang="en" sz="15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(Control Groups)</a:t>
            </a:r>
            <a:endParaRPr sz="1100"/>
          </a:p>
        </p:txBody>
      </p:sp>
      <p:sp>
        <p:nvSpPr>
          <p:cNvPr id="239" name="Google Shape;239;p35"/>
          <p:cNvSpPr txBox="1"/>
          <p:nvPr/>
        </p:nvSpPr>
        <p:spPr>
          <a:xfrm>
            <a:off x="264319" y="840581"/>
            <a:ext cx="7683103" cy="17311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 resource flags like “--cpus” or “--memory”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run -it --rm --cpus="1" busybox</a:t>
            </a:r>
            <a:endParaRPr sz="1100"/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Doesn't always work! (only if one container per host)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 # cat /sys/fs/cgroup/cpu/cpu.cfs_quota_us</a:t>
            </a:r>
            <a:endParaRPr sz="1100"/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Arial"/>
              <a:buChar char="•"/>
            </a:pPr>
            <a:r>
              <a:rPr b="0" i="0" lang="en" sz="1800" u="non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Docker’s “backup plan” the “—cgroup-parent” option</a:t>
            </a:r>
            <a:endParaRPr sz="1100"/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docker run -it --rm --cgroup-parent=/cgroup-limit/ &lt;&lt;image-name&gt;&gt; </a:t>
            </a:r>
            <a:endParaRPr sz="1100"/>
          </a:p>
        </p:txBody>
      </p:sp>
      <p:sp>
        <p:nvSpPr>
          <p:cNvPr id="240" name="Google Shape;240;p35"/>
          <p:cNvSpPr txBox="1"/>
          <p:nvPr/>
        </p:nvSpPr>
        <p:spPr>
          <a:xfrm>
            <a:off x="1027975" y="3220887"/>
            <a:ext cx="6654659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A97B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/ # </a:t>
            </a: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cgcreate -g cpu:</a:t>
            </a: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cgroup-limit</a:t>
            </a:r>
            <a:b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/ # </a:t>
            </a: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echo 100000 &gt; /sys/fs/cgroup/cpu/</a:t>
            </a: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cigroup-lmit</a:t>
            </a: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/cpu.cfs_quota_us</a:t>
            </a:r>
            <a:b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800" u="none" cap="none" strike="noStrike">
                <a:solidFill>
                  <a:srgbClr val="CBA97B"/>
                </a:solidFill>
                <a:latin typeface="Calibri"/>
                <a:ea typeface="Calibri"/>
                <a:cs typeface="Calibri"/>
                <a:sym typeface="Calibri"/>
              </a:rPr>
              <a:t>/ # </a:t>
            </a: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echo 100000 &gt; /sys/fs/cgroup/cpu/</a:t>
            </a: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cgroup-limit</a:t>
            </a: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/cpu.cfs_period_us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default">
      <a:dk1>
        <a:srgbClr val="FFFFFF"/>
      </a:dk1>
      <a:lt1>
        <a:srgbClr val="000000"/>
      </a:lt1>
      <a:dk2>
        <a:srgbClr val="E7E6E6"/>
      </a:dk2>
      <a:lt2>
        <a:srgbClr val="44546A"/>
      </a:lt2>
      <a:accent1>
        <a:srgbClr val="4472C4"/>
      </a:accent1>
      <a:accent2>
        <a:srgbClr val="ED7D31"/>
      </a:accent2>
      <a:accent3>
        <a:srgbClr val="000000"/>
      </a:accent3>
      <a:accent4>
        <a:srgbClr val="4472C4"/>
      </a:accent4>
      <a:accent5>
        <a:srgbClr val="ED7D31"/>
      </a:accent5>
      <a:accent6>
        <a:srgbClr val="000000"/>
      </a:accent6>
      <a:hlink>
        <a:srgbClr val="0563C1"/>
      </a:hlink>
      <a:folHlink>
        <a:srgbClr val="CBA9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Fo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CBA9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